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59" r:id="rId3"/>
    <p:sldId id="260" r:id="rId4"/>
    <p:sldId id="267" r:id="rId5"/>
    <p:sldId id="261" r:id="rId6"/>
    <p:sldId id="262" r:id="rId7"/>
    <p:sldId id="264" r:id="rId8"/>
    <p:sldId id="263" r:id="rId9"/>
    <p:sldId id="265" r:id="rId10"/>
    <p:sldId id="266" r:id="rId11"/>
    <p:sldId id="25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76" autoAdjust="0"/>
  </p:normalViewPr>
  <p:slideViewPr>
    <p:cSldViewPr snapToGrid="0" snapToObjects="1">
      <p:cViewPr varScale="1">
        <p:scale>
          <a:sx n="79" d="100"/>
          <a:sy n="79" d="100"/>
        </p:scale>
        <p:origin x="1570"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A62F01-C513-0E4F-BBF9-FD0652DC28D9}" type="datetimeFigureOut">
              <a:rPr lang="en-US" smtClean="0"/>
              <a:t>12/4/2014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6411B0-E15E-134D-BEBC-45C3D3E7D318}" type="slidenum">
              <a:rPr lang="en-US" smtClean="0"/>
              <a:t>‹#›</a:t>
            </a:fld>
            <a:endParaRPr lang="en-US"/>
          </a:p>
        </p:txBody>
      </p:sp>
    </p:spTree>
    <p:extLst>
      <p:ext uri="{BB962C8B-B14F-4D97-AF65-F5344CB8AC3E}">
        <p14:creationId xmlns:p14="http://schemas.microsoft.com/office/powerpoint/2010/main" val="961788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3BC31-4F89-422B-BF1D-D75569D8285F}" type="datetimeFigureOut">
              <a:rPr lang="en-US" smtClean="0"/>
              <a:t>12/4/2014</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87F36-ABAE-474A-9570-FDA4AAEAA0C4}" type="slidenum">
              <a:rPr lang="en-US" smtClean="0"/>
              <a:t>‹#›</a:t>
            </a:fld>
            <a:endParaRPr lang="en-US"/>
          </a:p>
        </p:txBody>
      </p:sp>
    </p:spTree>
    <p:extLst>
      <p:ext uri="{BB962C8B-B14F-4D97-AF65-F5344CB8AC3E}">
        <p14:creationId xmlns:p14="http://schemas.microsoft.com/office/powerpoint/2010/main" val="421058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Good</a:t>
            </a:r>
            <a:r>
              <a:rPr lang="en-US" altLang="zh-CN" baseline="0" dirty="0" smtClean="0"/>
              <a:t> Afternoon, everyone. My name is Difan Chen, and my teammate is Zhou Wang. What we did in this project is to modify human facial expression automatically. </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1</a:t>
            </a:fld>
            <a:endParaRPr lang="en-US"/>
          </a:p>
        </p:txBody>
      </p:sp>
    </p:spTree>
    <p:extLst>
      <p:ext uri="{BB962C8B-B14F-4D97-AF65-F5344CB8AC3E}">
        <p14:creationId xmlns:p14="http://schemas.microsoft.com/office/powerpoint/2010/main" val="24823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 created a</a:t>
            </a:r>
            <a:r>
              <a:rPr lang="en-US" altLang="zh-CN" baseline="0" dirty="0" smtClean="0"/>
              <a:t> MATLAB GUI to show you how to do that</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10</a:t>
            </a:fld>
            <a:endParaRPr lang="en-US"/>
          </a:p>
        </p:txBody>
      </p:sp>
    </p:spTree>
    <p:extLst>
      <p:ext uri="{BB962C8B-B14F-4D97-AF65-F5344CB8AC3E}">
        <p14:creationId xmlns:p14="http://schemas.microsoft.com/office/powerpoint/2010/main" val="315287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There are three parts.</a:t>
            </a:r>
            <a:r>
              <a:rPr lang="en-US" baseline="0" dirty="0" smtClean="0"/>
              <a:t> First, I will introduce the background </a:t>
            </a:r>
            <a:r>
              <a:rPr lang="en-US" altLang="zh-CN" baseline="0" dirty="0" smtClean="0"/>
              <a:t>and </a:t>
            </a:r>
            <a:r>
              <a:rPr lang="en-US" baseline="0" dirty="0" smtClean="0"/>
              <a:t>significance of our project.  </a:t>
            </a:r>
            <a:r>
              <a:rPr lang="en-US" altLang="zh-CN" baseline="0" dirty="0" smtClean="0"/>
              <a:t>Then I will talk about the techniques we used. In the end, I will show you a demo to see how to modify facial expressions automatically.</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2</a:t>
            </a:fld>
            <a:endParaRPr lang="en-US"/>
          </a:p>
        </p:txBody>
      </p:sp>
    </p:spTree>
    <p:extLst>
      <p:ext uri="{BB962C8B-B14F-4D97-AF65-F5344CB8AC3E}">
        <p14:creationId xmlns:p14="http://schemas.microsoft.com/office/powerpoint/2010/main" val="154382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First,</a:t>
            </a:r>
            <a:r>
              <a:rPr lang="en-US" baseline="0" dirty="0" smtClean="0"/>
              <a:t> I want to say facial expression is a very interesting topic. </a:t>
            </a:r>
            <a:r>
              <a:rPr lang="en-US" dirty="0" smtClean="0"/>
              <a:t>Facial Expressions</a:t>
            </a:r>
            <a:r>
              <a:rPr lang="en-US" baseline="0" dirty="0" smtClean="0"/>
              <a:t> are the window of our emotions. It contains too much information that we want to deliver to others.  </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3</a:t>
            </a:fld>
            <a:endParaRPr lang="en-US"/>
          </a:p>
        </p:txBody>
      </p:sp>
    </p:spTree>
    <p:extLst>
      <p:ext uri="{BB962C8B-B14F-4D97-AF65-F5344CB8AC3E}">
        <p14:creationId xmlns:p14="http://schemas.microsoft.com/office/powerpoint/2010/main" val="173793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In movie industry,</a:t>
            </a:r>
            <a:r>
              <a:rPr lang="en-US" baseline="0" dirty="0" smtClean="0"/>
              <a:t> people capture actors’ facial expression to create avatar.</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4</a:t>
            </a:fld>
            <a:endParaRPr lang="en-US"/>
          </a:p>
        </p:txBody>
      </p:sp>
    </p:spTree>
    <p:extLst>
      <p:ext uri="{BB962C8B-B14F-4D97-AF65-F5344CB8AC3E}">
        <p14:creationId xmlns:p14="http://schemas.microsoft.com/office/powerpoint/2010/main" val="2017448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In our project, there are two ways to modify</a:t>
            </a:r>
            <a:r>
              <a:rPr lang="en-US" baseline="0" dirty="0" smtClean="0"/>
              <a:t> facial expressions. One is with reference image, the other is without reference image. Let’s move to these two methods one by one.</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5</a:t>
            </a:fld>
            <a:endParaRPr lang="en-US"/>
          </a:p>
        </p:txBody>
      </p:sp>
    </p:spTree>
    <p:extLst>
      <p:ext uri="{BB962C8B-B14F-4D97-AF65-F5344CB8AC3E}">
        <p14:creationId xmlns:p14="http://schemas.microsoft.com/office/powerpoint/2010/main" val="4236801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First,</a:t>
            </a:r>
            <a:r>
              <a:rPr lang="en-US" baseline="0" dirty="0" smtClean="0"/>
              <a:t> mark down all corresponding feature points for two images. Then create the intermediate points from each point pair. And triangulation and use inverse warping to fill the pixel within each triangle. Last, add two images to form the result image.</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6</a:t>
            </a:fld>
            <a:endParaRPr lang="en-US"/>
          </a:p>
        </p:txBody>
      </p:sp>
    </p:spTree>
    <p:extLst>
      <p:ext uri="{BB962C8B-B14F-4D97-AF65-F5344CB8AC3E}">
        <p14:creationId xmlns:p14="http://schemas.microsoft.com/office/powerpoint/2010/main" val="119522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Two examples</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7</a:t>
            </a:fld>
            <a:endParaRPr lang="en-US"/>
          </a:p>
        </p:txBody>
      </p:sp>
    </p:spTree>
    <p:extLst>
      <p:ext uri="{BB962C8B-B14F-4D97-AF65-F5344CB8AC3E}">
        <p14:creationId xmlns:p14="http://schemas.microsoft.com/office/powerpoint/2010/main" val="395073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second method is without</a:t>
            </a:r>
            <a:r>
              <a:rPr lang="en-US" baseline="0" dirty="0" smtClean="0"/>
              <a:t> reference image. For my application, I provided two ways to load an image. We can read a local image or from the web camera. Then I utilized Face detection API provided a company called </a:t>
            </a:r>
            <a:r>
              <a:rPr lang="en-US" baseline="0" dirty="0" err="1" smtClean="0"/>
              <a:t>Rekognition</a:t>
            </a:r>
            <a:r>
              <a:rPr lang="en-US" baseline="0" dirty="0" smtClean="0"/>
              <a:t>. This API can tell me the position of feature points accurately. Then I do image morphing. The biggest difference with the first method is that I don’t need to create some intermediate points. However, I just change the position of some feature points slightly.</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8</a:t>
            </a:fld>
            <a:endParaRPr lang="en-US"/>
          </a:p>
        </p:txBody>
      </p:sp>
    </p:spTree>
    <p:extLst>
      <p:ext uri="{BB962C8B-B14F-4D97-AF65-F5344CB8AC3E}">
        <p14:creationId xmlns:p14="http://schemas.microsoft.com/office/powerpoint/2010/main" val="391736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Concretely,</a:t>
            </a:r>
            <a:r>
              <a:rPr lang="en-US" baseline="0" dirty="0" smtClean="0"/>
              <a:t> I just move the feature points of mouth by several pixels to make the mouth larger. </a:t>
            </a:r>
            <a:endParaRPr lang="en-US" dirty="0"/>
          </a:p>
        </p:txBody>
      </p:sp>
      <p:sp>
        <p:nvSpPr>
          <p:cNvPr id="4" name="灯片编号占位符 3"/>
          <p:cNvSpPr>
            <a:spLocks noGrp="1"/>
          </p:cNvSpPr>
          <p:nvPr>
            <p:ph type="sldNum" sz="quarter" idx="10"/>
          </p:nvPr>
        </p:nvSpPr>
        <p:spPr/>
        <p:txBody>
          <a:bodyPr/>
          <a:lstStyle/>
          <a:p>
            <a:fld id="{3A987F36-ABAE-474A-9570-FDA4AAEAA0C4}" type="slidenum">
              <a:rPr lang="en-US" smtClean="0"/>
              <a:t>9</a:t>
            </a:fld>
            <a:endParaRPr lang="en-US"/>
          </a:p>
        </p:txBody>
      </p:sp>
    </p:spTree>
    <p:extLst>
      <p:ext uri="{BB962C8B-B14F-4D97-AF65-F5344CB8AC3E}">
        <p14:creationId xmlns:p14="http://schemas.microsoft.com/office/powerpoint/2010/main" val="408342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337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519150"/>
            <a:ext cx="6400800" cy="1752600"/>
          </a:xfrm>
        </p:spPr>
        <p:txBody>
          <a:bodyPr>
            <a:normAutofit/>
          </a:bodyPr>
          <a:lstStyle>
            <a:lvl1pPr marL="0" indent="0" algn="ctr">
              <a:buNone/>
              <a:defRPr sz="2800">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606583"/>
            <a:ext cx="2133600" cy="251417"/>
          </a:xfrm>
        </p:spPr>
        <p:txBody>
          <a:bodyPr/>
          <a:lstStyle>
            <a:lvl1pPr>
              <a:defRPr>
                <a:ln>
                  <a:noFill/>
                </a:ln>
                <a:solidFill>
                  <a:schemeClr val="bg1"/>
                </a:solidFill>
              </a:defRPr>
            </a:lvl1pPr>
          </a:lstStyle>
          <a:p>
            <a:fld id="{B8672867-4B84-3044-819A-BDD5809F0F3B}" type="datetimeFigureOut">
              <a:rPr lang="en-US" smtClean="0"/>
              <a:pPr/>
              <a:t>12/4/2014</a:t>
            </a:fld>
            <a:endParaRPr lang="en-US" dirty="0"/>
          </a:p>
        </p:txBody>
      </p:sp>
      <p:sp>
        <p:nvSpPr>
          <p:cNvPr id="5" name="Footer Placeholder 4"/>
          <p:cNvSpPr>
            <a:spLocks noGrp="1"/>
          </p:cNvSpPr>
          <p:nvPr>
            <p:ph type="ftr" sz="quarter" idx="11"/>
          </p:nvPr>
        </p:nvSpPr>
        <p:spPr>
          <a:xfrm>
            <a:off x="3124200" y="6606583"/>
            <a:ext cx="2895600" cy="251417"/>
          </a:xfrm>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a:xfrm>
            <a:off x="6553200" y="6606583"/>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310612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0328"/>
            <a:ext cx="8229600" cy="1087309"/>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32370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5" name="Footer Placeholder 4"/>
          <p:cNvSpPr>
            <a:spLocks noGrp="1"/>
          </p:cNvSpPr>
          <p:nvPr>
            <p:ph type="ftr" sz="quarter" idx="11"/>
          </p:nvPr>
        </p:nvSpPr>
        <p:spPr>
          <a:xfrm>
            <a:off x="3124200" y="6606582"/>
            <a:ext cx="2895600" cy="251418"/>
          </a:xfrm>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a:xfrm>
            <a:off x="6553200" y="6606582"/>
            <a:ext cx="2133600" cy="251418"/>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296635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normAutofit/>
          </a:bodyPr>
          <a:lstStyle>
            <a:lvl1pPr algn="l">
              <a:defRPr sz="3600" b="0" cap="all"/>
            </a:lvl1pPr>
          </a:lstStyle>
          <a:p>
            <a:r>
              <a:rPr lang="en-US" dirty="0" smtClean="0"/>
              <a:t>Click to edit</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5" name="Footer Placeholder 4"/>
          <p:cNvSpPr>
            <a:spLocks noGrp="1"/>
          </p:cNvSpPr>
          <p:nvPr>
            <p:ph type="ftr" sz="quarter" idx="11"/>
          </p:nvPr>
        </p:nvSpPr>
        <p:spPr>
          <a:xfrm>
            <a:off x="3124200" y="6606582"/>
            <a:ext cx="2895600" cy="251417"/>
          </a:xfrm>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a:xfrm>
            <a:off x="6553200" y="6606582"/>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246036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7670"/>
            <a:ext cx="8229600" cy="107996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5725"/>
          </a:xfrm>
        </p:spPr>
        <p:txBody>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345725"/>
          </a:xfrm>
        </p:spPr>
        <p:txBody>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606583"/>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6" name="Footer Placeholder 5"/>
          <p:cNvSpPr>
            <a:spLocks noGrp="1"/>
          </p:cNvSpPr>
          <p:nvPr>
            <p:ph type="ftr" sz="quarter" idx="11"/>
          </p:nvPr>
        </p:nvSpPr>
        <p:spPr>
          <a:xfrm>
            <a:off x="3124200" y="6606583"/>
            <a:ext cx="2895600" cy="251417"/>
          </a:xfrm>
        </p:spPr>
        <p:txBody>
          <a:bodyPr/>
          <a:lstStyle>
            <a:lvl1pPr>
              <a:defRPr>
                <a:solidFill>
                  <a:srgbClr val="FFFFFF"/>
                </a:solidFill>
              </a:defRPr>
            </a:lvl1pPr>
          </a:lstStyle>
          <a:p>
            <a:endParaRPr lang="en-US"/>
          </a:p>
        </p:txBody>
      </p:sp>
      <p:sp>
        <p:nvSpPr>
          <p:cNvPr id="7" name="Slide Number Placeholder 6"/>
          <p:cNvSpPr>
            <a:spLocks noGrp="1"/>
          </p:cNvSpPr>
          <p:nvPr>
            <p:ph type="sldNum" sz="quarter" idx="12"/>
          </p:nvPr>
        </p:nvSpPr>
        <p:spPr>
          <a:xfrm>
            <a:off x="6553200" y="6606583"/>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4087718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66"/>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682963"/>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6"/>
            <a:ext cx="4041775" cy="3682962"/>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8" name="Footer Placeholder 7"/>
          <p:cNvSpPr>
            <a:spLocks noGrp="1"/>
          </p:cNvSpPr>
          <p:nvPr>
            <p:ph type="ftr" sz="quarter" idx="11"/>
          </p:nvPr>
        </p:nvSpPr>
        <p:spPr>
          <a:xfrm>
            <a:off x="3124200" y="6606582"/>
            <a:ext cx="2895600" cy="251417"/>
          </a:xfr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6553200" y="6606582"/>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201637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1573"/>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606584"/>
            <a:ext cx="2133600" cy="254370"/>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4" name="Footer Placeholder 3"/>
          <p:cNvSpPr>
            <a:spLocks noGrp="1"/>
          </p:cNvSpPr>
          <p:nvPr>
            <p:ph type="ftr" sz="quarter" idx="11"/>
          </p:nvPr>
        </p:nvSpPr>
        <p:spPr>
          <a:xfrm>
            <a:off x="3124200" y="6606584"/>
            <a:ext cx="2895600" cy="254370"/>
          </a:xfrm>
        </p:spPr>
        <p:txBody>
          <a:bodyPr/>
          <a:lstStyle>
            <a:lvl1pPr>
              <a:defRPr>
                <a:solidFill>
                  <a:srgbClr val="FFFFFF"/>
                </a:solidFill>
              </a:defRPr>
            </a:lvl1pPr>
          </a:lstStyle>
          <a:p>
            <a:endParaRPr lang="en-US"/>
          </a:p>
        </p:txBody>
      </p:sp>
      <p:sp>
        <p:nvSpPr>
          <p:cNvPr id="5" name="Slide Number Placeholder 4"/>
          <p:cNvSpPr>
            <a:spLocks noGrp="1"/>
          </p:cNvSpPr>
          <p:nvPr>
            <p:ph type="sldNum" sz="quarter" idx="12"/>
          </p:nvPr>
        </p:nvSpPr>
        <p:spPr>
          <a:xfrm>
            <a:off x="6553200" y="6606584"/>
            <a:ext cx="2133600" cy="254370"/>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179057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3" name="Footer Placeholder 2"/>
          <p:cNvSpPr>
            <a:spLocks noGrp="1"/>
          </p:cNvSpPr>
          <p:nvPr>
            <p:ph type="ftr" sz="quarter" idx="11"/>
          </p:nvPr>
        </p:nvSpPr>
        <p:spPr>
          <a:xfrm>
            <a:off x="3124200" y="6606582"/>
            <a:ext cx="2895600" cy="251417"/>
          </a:xfrm>
        </p:spPr>
        <p:txBody>
          <a:bodyPr/>
          <a:lstStyle>
            <a:lvl1pPr>
              <a:defRPr>
                <a:solidFill>
                  <a:srgbClr val="FFFFFF"/>
                </a:solidFill>
              </a:defRPr>
            </a:lvl1pPr>
          </a:lstStyle>
          <a:p>
            <a:endParaRPr lang="en-US"/>
          </a:p>
        </p:txBody>
      </p:sp>
      <p:sp>
        <p:nvSpPr>
          <p:cNvPr id="4" name="Slide Number Placeholder 3"/>
          <p:cNvSpPr>
            <a:spLocks noGrp="1"/>
          </p:cNvSpPr>
          <p:nvPr>
            <p:ph type="sldNum" sz="quarter" idx="12"/>
          </p:nvPr>
        </p:nvSpPr>
        <p:spPr>
          <a:xfrm>
            <a:off x="6553200" y="6606582"/>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226406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03734"/>
            <a:ext cx="3008313" cy="1031365"/>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403735"/>
            <a:ext cx="5111750" cy="5476124"/>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099"/>
            <a:ext cx="3008313" cy="4444760"/>
          </a:xfrm>
        </p:spPr>
        <p:txBody>
          <a:bodyPr/>
          <a:lstStyle>
            <a:lvl1pPr marL="0" indent="0">
              <a:buNone/>
              <a:defRPr sz="14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6" name="Footer Placeholder 5"/>
          <p:cNvSpPr>
            <a:spLocks noGrp="1"/>
          </p:cNvSpPr>
          <p:nvPr>
            <p:ph type="ftr" sz="quarter" idx="11"/>
          </p:nvPr>
        </p:nvSpPr>
        <p:spPr>
          <a:xfrm>
            <a:off x="3124200" y="6606582"/>
            <a:ext cx="2895600" cy="251417"/>
          </a:xfrm>
        </p:spPr>
        <p:txBody>
          <a:bodyPr/>
          <a:lstStyle>
            <a:lvl1pPr>
              <a:defRPr>
                <a:solidFill>
                  <a:srgbClr val="FFFFFF"/>
                </a:solidFill>
              </a:defRPr>
            </a:lvl1pPr>
          </a:lstStyle>
          <a:p>
            <a:endParaRPr lang="en-US"/>
          </a:p>
        </p:txBody>
      </p:sp>
      <p:sp>
        <p:nvSpPr>
          <p:cNvPr id="7" name="Slide Number Placeholder 6"/>
          <p:cNvSpPr>
            <a:spLocks noGrp="1"/>
          </p:cNvSpPr>
          <p:nvPr>
            <p:ph type="sldNum" sz="quarter" idx="12"/>
          </p:nvPr>
        </p:nvSpPr>
        <p:spPr>
          <a:xfrm>
            <a:off x="6553200" y="6606582"/>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1232141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606582"/>
            <a:ext cx="2133600" cy="251417"/>
          </a:xfrm>
        </p:spPr>
        <p:txBody>
          <a:bodyPr/>
          <a:lstStyle>
            <a:lvl1pPr>
              <a:defRPr>
                <a:solidFill>
                  <a:srgbClr val="FFFFFF"/>
                </a:solidFill>
              </a:defRPr>
            </a:lvl1pPr>
          </a:lstStyle>
          <a:p>
            <a:fld id="{B8672867-4B84-3044-819A-BDD5809F0F3B}" type="datetimeFigureOut">
              <a:rPr lang="en-US" smtClean="0"/>
              <a:pPr/>
              <a:t>12/4/2014</a:t>
            </a:fld>
            <a:endParaRPr lang="en-US"/>
          </a:p>
        </p:txBody>
      </p:sp>
      <p:sp>
        <p:nvSpPr>
          <p:cNvPr id="6" name="Footer Placeholder 5"/>
          <p:cNvSpPr>
            <a:spLocks noGrp="1"/>
          </p:cNvSpPr>
          <p:nvPr>
            <p:ph type="ftr" sz="quarter" idx="11"/>
          </p:nvPr>
        </p:nvSpPr>
        <p:spPr>
          <a:xfrm>
            <a:off x="3124200" y="6606582"/>
            <a:ext cx="2895600" cy="251417"/>
          </a:xfrm>
        </p:spPr>
        <p:txBody>
          <a:bodyPr/>
          <a:lstStyle>
            <a:lvl1pPr>
              <a:defRPr>
                <a:solidFill>
                  <a:srgbClr val="FFFFFF"/>
                </a:solidFill>
              </a:defRPr>
            </a:lvl1pPr>
          </a:lstStyle>
          <a:p>
            <a:endParaRPr lang="en-US"/>
          </a:p>
        </p:txBody>
      </p:sp>
      <p:sp>
        <p:nvSpPr>
          <p:cNvPr id="7" name="Slide Number Placeholder 6"/>
          <p:cNvSpPr>
            <a:spLocks noGrp="1"/>
          </p:cNvSpPr>
          <p:nvPr>
            <p:ph type="sldNum" sz="quarter" idx="12"/>
          </p:nvPr>
        </p:nvSpPr>
        <p:spPr>
          <a:xfrm>
            <a:off x="6553200" y="6606582"/>
            <a:ext cx="2133600" cy="251417"/>
          </a:xfrm>
        </p:spPr>
        <p:txBody>
          <a:bodyPr/>
          <a:lstStyle>
            <a:lvl1pPr>
              <a:defRPr>
                <a:solidFill>
                  <a:srgbClr val="FFFFFF"/>
                </a:solidFill>
              </a:defRPr>
            </a:lvl1pPr>
          </a:lstStyle>
          <a:p>
            <a:fld id="{F06A5241-12CB-C64D-AE38-6540AC6C648E}" type="slidenum">
              <a:rPr lang="en-US" smtClean="0"/>
              <a:pPr/>
              <a:t>‹#›</a:t>
            </a:fld>
            <a:endParaRPr lang="en-US"/>
          </a:p>
        </p:txBody>
      </p:sp>
    </p:spTree>
    <p:extLst>
      <p:ext uri="{BB962C8B-B14F-4D97-AF65-F5344CB8AC3E}">
        <p14:creationId xmlns:p14="http://schemas.microsoft.com/office/powerpoint/2010/main" val="207302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72867-4B84-3044-819A-BDD5809F0F3B}" type="datetimeFigureOut">
              <a:rPr lang="en-US" smtClean="0"/>
              <a:t>12/4/2014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6A5241-12CB-C64D-AE38-6540AC6C648E}" type="slidenum">
              <a:rPr lang="en-US" smtClean="0"/>
              <a:t>‹#›</a:t>
            </a:fld>
            <a:endParaRPr lang="en-US"/>
          </a:p>
        </p:txBody>
      </p:sp>
      <p:pic>
        <p:nvPicPr>
          <p:cNvPr id="7" name="Picture 6" descr="maroon-body.jp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55957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p:txBody>
          <a:bodyPr/>
          <a:lstStyle/>
          <a:p>
            <a:r>
              <a:rPr lang="en-US" dirty="0" smtClean="0">
                <a:solidFill>
                  <a:schemeClr val="bg1"/>
                </a:solidFill>
                <a:cs typeface="Frutiger LT Std 55 Roman"/>
              </a:rPr>
              <a:t>Human Facial Expression Modification</a:t>
            </a:r>
            <a:endParaRPr lang="en-US" dirty="0">
              <a:solidFill>
                <a:schemeClr val="bg1"/>
              </a:solidFill>
              <a:cs typeface="Frutiger LT Std 55 Roman"/>
            </a:endParaRPr>
          </a:p>
        </p:txBody>
      </p:sp>
      <p:sp>
        <p:nvSpPr>
          <p:cNvPr id="5" name="Title 1"/>
          <p:cNvSpPr txBox="1">
            <a:spLocks/>
          </p:cNvSpPr>
          <p:nvPr/>
        </p:nvSpPr>
        <p:spPr>
          <a:xfrm>
            <a:off x="685800" y="3635698"/>
            <a:ext cx="7772400" cy="5365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chemeClr val="bg1"/>
                </a:solidFill>
                <a:cs typeface="Frutiger LT Std 55 Roman"/>
              </a:rPr>
              <a:t>Difan Chen &amp; Zhou Wang</a:t>
            </a:r>
          </a:p>
          <a:p>
            <a:r>
              <a:rPr lang="en-US" sz="2000" dirty="0" smtClean="0">
                <a:solidFill>
                  <a:schemeClr val="bg1"/>
                </a:solidFill>
                <a:cs typeface="Frutiger LT Std 55 Roman"/>
              </a:rPr>
              <a:t>12/04/2014</a:t>
            </a:r>
            <a:endParaRPr lang="en-US" sz="2000" dirty="0">
              <a:solidFill>
                <a:schemeClr val="bg1"/>
              </a:solidFill>
              <a:cs typeface="Frutiger LT Std 55 Roman"/>
            </a:endParaRPr>
          </a:p>
        </p:txBody>
      </p:sp>
    </p:spTree>
    <p:extLst>
      <p:ext uri="{BB962C8B-B14F-4D97-AF65-F5344CB8AC3E}">
        <p14:creationId xmlns:p14="http://schemas.microsoft.com/office/powerpoint/2010/main" val="4220620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Demo</a:t>
            </a:r>
            <a:endParaRPr lang="en-US" dirty="0"/>
          </a:p>
        </p:txBody>
      </p:sp>
      <p:sp>
        <p:nvSpPr>
          <p:cNvPr id="3" name="内容占位符 2"/>
          <p:cNvSpPr>
            <a:spLocks noGrp="1"/>
          </p:cNvSpPr>
          <p:nvPr>
            <p:ph idx="1"/>
          </p:nvPr>
        </p:nvSpPr>
        <p:spPr/>
        <p:txBody>
          <a:bodyPr/>
          <a:lstStyle/>
          <a:p>
            <a:r>
              <a:rPr lang="en-US" dirty="0" smtClean="0"/>
              <a:t>MATLAB GUI</a:t>
            </a:r>
            <a:endParaRPr lang="en-US" dirty="0"/>
          </a:p>
        </p:txBody>
      </p:sp>
      <p:pic>
        <p:nvPicPr>
          <p:cNvPr id="4" name="图片 3"/>
          <p:cNvPicPr>
            <a:picLocks noChangeAspect="1"/>
          </p:cNvPicPr>
          <p:nvPr/>
        </p:nvPicPr>
        <p:blipFill>
          <a:blip r:embed="rId3"/>
          <a:stretch>
            <a:fillRect/>
          </a:stretch>
        </p:blipFill>
        <p:spPr>
          <a:xfrm>
            <a:off x="457200" y="1417637"/>
            <a:ext cx="3331930" cy="2740030"/>
          </a:xfrm>
          <a:prstGeom prst="rect">
            <a:avLst/>
          </a:prstGeom>
        </p:spPr>
      </p:pic>
      <p:pic>
        <p:nvPicPr>
          <p:cNvPr id="5" name="图片 4"/>
          <p:cNvPicPr>
            <a:picLocks noChangeAspect="1"/>
          </p:cNvPicPr>
          <p:nvPr/>
        </p:nvPicPr>
        <p:blipFill>
          <a:blip r:embed="rId4"/>
          <a:stretch>
            <a:fillRect/>
          </a:stretch>
        </p:blipFill>
        <p:spPr>
          <a:xfrm>
            <a:off x="3929773" y="1417637"/>
            <a:ext cx="3258967" cy="2719058"/>
          </a:xfrm>
          <a:prstGeom prst="rect">
            <a:avLst/>
          </a:prstGeom>
        </p:spPr>
      </p:pic>
      <p:pic>
        <p:nvPicPr>
          <p:cNvPr id="6" name="图片 5"/>
          <p:cNvPicPr>
            <a:picLocks noChangeAspect="1"/>
          </p:cNvPicPr>
          <p:nvPr/>
        </p:nvPicPr>
        <p:blipFill>
          <a:blip r:embed="rId5"/>
          <a:stretch>
            <a:fillRect/>
          </a:stretch>
        </p:blipFill>
        <p:spPr>
          <a:xfrm>
            <a:off x="698975" y="4157667"/>
            <a:ext cx="2848380" cy="2390809"/>
          </a:xfrm>
          <a:prstGeom prst="rect">
            <a:avLst/>
          </a:prstGeom>
        </p:spPr>
      </p:pic>
      <p:pic>
        <p:nvPicPr>
          <p:cNvPr id="7" name="图片 6"/>
          <p:cNvPicPr>
            <a:picLocks noChangeAspect="1"/>
          </p:cNvPicPr>
          <p:nvPr/>
        </p:nvPicPr>
        <p:blipFill>
          <a:blip r:embed="rId6"/>
          <a:stretch>
            <a:fillRect/>
          </a:stretch>
        </p:blipFill>
        <p:spPr>
          <a:xfrm>
            <a:off x="4329053" y="4143649"/>
            <a:ext cx="2859687" cy="2418843"/>
          </a:xfrm>
          <a:prstGeom prst="rect">
            <a:avLst/>
          </a:prstGeom>
        </p:spPr>
      </p:pic>
    </p:spTree>
    <p:extLst>
      <p:ext uri="{BB962C8B-B14F-4D97-AF65-F5344CB8AC3E}">
        <p14:creationId xmlns:p14="http://schemas.microsoft.com/office/powerpoint/2010/main" val="1181908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2111739"/>
            <a:ext cx="7772400" cy="1357431"/>
          </a:xfrm>
        </p:spPr>
        <p:txBody>
          <a:bodyPr/>
          <a:lstStyle/>
          <a:p>
            <a:r>
              <a:rPr lang="en-US" dirty="0" smtClean="0">
                <a:solidFill>
                  <a:schemeClr val="bg1"/>
                </a:solidFill>
                <a:cs typeface="Frutiger LT Std 55 Roman"/>
              </a:rPr>
              <a:t>Thank you!</a:t>
            </a:r>
            <a:endParaRPr lang="en-US" dirty="0">
              <a:solidFill>
                <a:schemeClr val="bg1"/>
              </a:solidFill>
              <a:cs typeface="Frutiger LT Std 55 Roman"/>
            </a:endParaRPr>
          </a:p>
        </p:txBody>
      </p:sp>
      <p:sp>
        <p:nvSpPr>
          <p:cNvPr id="6" name="Title 1"/>
          <p:cNvSpPr txBox="1">
            <a:spLocks/>
          </p:cNvSpPr>
          <p:nvPr/>
        </p:nvSpPr>
        <p:spPr>
          <a:xfrm>
            <a:off x="685800" y="3477058"/>
            <a:ext cx="7772400" cy="40887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smtClean="0">
                <a:solidFill>
                  <a:schemeClr val="bg1"/>
                </a:solidFill>
                <a:cs typeface="Frutiger LT Std 55 Roman"/>
              </a:rPr>
              <a:t>Any Questions?</a:t>
            </a:r>
            <a:endParaRPr lang="en-US" sz="2000" dirty="0">
              <a:solidFill>
                <a:schemeClr val="bg1"/>
              </a:solidFill>
              <a:cs typeface="Frutiger LT Std 55 Roman"/>
            </a:endParaRPr>
          </a:p>
        </p:txBody>
      </p:sp>
    </p:spTree>
    <p:extLst>
      <p:ext uri="{BB962C8B-B14F-4D97-AF65-F5344CB8AC3E}">
        <p14:creationId xmlns:p14="http://schemas.microsoft.com/office/powerpoint/2010/main" val="151426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800" dirty="0" smtClean="0"/>
              <a:t>Introduction</a:t>
            </a:r>
          </a:p>
          <a:p>
            <a:r>
              <a:rPr lang="en-US" sz="2800" dirty="0" smtClean="0">
                <a:latin typeface="+mj-lt"/>
              </a:rPr>
              <a:t>Method</a:t>
            </a:r>
          </a:p>
          <a:p>
            <a:r>
              <a:rPr lang="en-US" sz="2800" dirty="0" smtClean="0"/>
              <a:t>Demonstration</a:t>
            </a:r>
            <a:endParaRPr lang="en-US" sz="2800" dirty="0">
              <a:latin typeface="+mj-lt"/>
            </a:endParaRPr>
          </a:p>
        </p:txBody>
      </p:sp>
    </p:spTree>
    <p:extLst>
      <p:ext uri="{BB962C8B-B14F-4D97-AF65-F5344CB8AC3E}">
        <p14:creationId xmlns:p14="http://schemas.microsoft.com/office/powerpoint/2010/main" val="482125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smtClean="0"/>
              <a:t>Background</a:t>
            </a:r>
          </a:p>
          <a:p>
            <a:r>
              <a:rPr lang="en-US" dirty="0" smtClean="0"/>
              <a:t>Significance</a:t>
            </a:r>
          </a:p>
          <a:p>
            <a:endParaRPr lang="en-US" dirty="0"/>
          </a:p>
        </p:txBody>
      </p:sp>
      <p:pic>
        <p:nvPicPr>
          <p:cNvPr id="1028" name="Picture 4" descr="http://eilab.ca/wp-content/uploads/2014/09/Reading-facial-expressions_arti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103" y="1417637"/>
            <a:ext cx="55245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3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endParaRPr lang="en-US" dirty="0"/>
          </a:p>
        </p:txBody>
      </p:sp>
      <p:pic>
        <p:nvPicPr>
          <p:cNvPr id="1026" name="Picture 2" descr="http://3.bp.blogspot.com/_v2BepQ0YO4U/TKiTYKgYFcI/AAAAAAAAACI/8bjyQjDmBOk/s1600/Avatarmotion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8918"/>
            <a:ext cx="4834715" cy="2683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dia.economist.com/images/images-magazine/2010/24/tq/201024tqp0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286" y="3459252"/>
            <a:ext cx="4377514" cy="246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098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Method</a:t>
            </a:r>
            <a:endParaRPr lang="en-US" dirty="0"/>
          </a:p>
        </p:txBody>
      </p:sp>
      <p:sp>
        <p:nvSpPr>
          <p:cNvPr id="3" name="内容占位符 2"/>
          <p:cNvSpPr>
            <a:spLocks noGrp="1"/>
          </p:cNvSpPr>
          <p:nvPr>
            <p:ph idx="1"/>
          </p:nvPr>
        </p:nvSpPr>
        <p:spPr>
          <a:xfrm>
            <a:off x="457200" y="1600201"/>
            <a:ext cx="6355080" cy="847344"/>
          </a:xfrm>
        </p:spPr>
        <p:txBody>
          <a:bodyPr/>
          <a:lstStyle/>
          <a:p>
            <a:r>
              <a:rPr lang="en-US" altLang="zh-CN" dirty="0" smtClean="0"/>
              <a:t>Image Morphing</a:t>
            </a:r>
          </a:p>
          <a:p>
            <a:endParaRPr lang="en-US" dirty="0"/>
          </a:p>
        </p:txBody>
      </p:sp>
      <p:sp>
        <p:nvSpPr>
          <p:cNvPr id="5" name="内容占位符 2"/>
          <p:cNvSpPr txBox="1">
            <a:spLocks/>
          </p:cNvSpPr>
          <p:nvPr/>
        </p:nvSpPr>
        <p:spPr>
          <a:xfrm>
            <a:off x="822960" y="5361434"/>
            <a:ext cx="7863840" cy="8168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j-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CN" sz="2400" dirty="0" smtClean="0"/>
              <a:t>With Reference Image         Without Reference Image        </a:t>
            </a:r>
          </a:p>
          <a:p>
            <a:endParaRPr lang="en-US" dirty="0"/>
          </a:p>
        </p:txBody>
      </p:sp>
      <p:cxnSp>
        <p:nvCxnSpPr>
          <p:cNvPr id="7" name="直接连接符 6"/>
          <p:cNvCxnSpPr/>
          <p:nvPr/>
        </p:nvCxnSpPr>
        <p:spPr>
          <a:xfrm>
            <a:off x="4320540" y="2286000"/>
            <a:ext cx="0" cy="3008376"/>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971" y="2286000"/>
            <a:ext cx="1985798" cy="2975991"/>
          </a:xfrm>
          <a:prstGeom prst="rect">
            <a:avLst/>
          </a:prstGeom>
        </p:spPr>
      </p:pic>
      <p:pic>
        <p:nvPicPr>
          <p:cNvPr id="13" name="图片 12"/>
          <p:cNvPicPr>
            <a:picLocks noChangeAspect="1"/>
          </p:cNvPicPr>
          <p:nvPr/>
        </p:nvPicPr>
        <p:blipFill rotWithShape="1">
          <a:blip r:embed="rId4"/>
          <a:srcRect r="19581" b="20093"/>
          <a:stretch/>
        </p:blipFill>
        <p:spPr>
          <a:xfrm>
            <a:off x="7321994" y="3909900"/>
            <a:ext cx="1569417" cy="1384476"/>
          </a:xfrm>
          <a:prstGeom prst="rect">
            <a:avLst/>
          </a:prstGeom>
        </p:spPr>
      </p:pic>
      <p:pic>
        <p:nvPicPr>
          <p:cNvPr id="14" name="图片 13"/>
          <p:cNvPicPr>
            <a:picLocks noChangeAspect="1"/>
          </p:cNvPicPr>
          <p:nvPr/>
        </p:nvPicPr>
        <p:blipFill rotWithShape="1">
          <a:blip r:embed="rId5"/>
          <a:srcRect r="20502" b="20467"/>
          <a:stretch/>
        </p:blipFill>
        <p:spPr>
          <a:xfrm>
            <a:off x="4384904" y="2279881"/>
            <a:ext cx="2872726" cy="2551591"/>
          </a:xfrm>
          <a:prstGeom prst="rect">
            <a:avLst/>
          </a:prstGeom>
        </p:spPr>
      </p:pic>
    </p:spTree>
    <p:extLst>
      <p:ext uri="{BB962C8B-B14F-4D97-AF65-F5344CB8AC3E}">
        <p14:creationId xmlns:p14="http://schemas.microsoft.com/office/powerpoint/2010/main" val="1296158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With Reference Image</a:t>
            </a:r>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348" y="2036579"/>
            <a:ext cx="2315423" cy="3087231"/>
          </a:xfrm>
          <a:prstGeom prst="rect">
            <a:avLst/>
          </a:prstGeom>
        </p:spPr>
      </p:pic>
      <p:pic>
        <p:nvPicPr>
          <p:cNvPr id="7" name="图片 6"/>
          <p:cNvPicPr>
            <a:picLocks noChangeAspect="1"/>
          </p:cNvPicPr>
          <p:nvPr/>
        </p:nvPicPr>
        <p:blipFill rotWithShape="1">
          <a:blip r:embed="rId4"/>
          <a:srcRect l="25168" t="-88" r="44987" b="19686"/>
          <a:stretch/>
        </p:blipFill>
        <p:spPr>
          <a:xfrm>
            <a:off x="457200" y="3825523"/>
            <a:ext cx="1982988" cy="2623559"/>
          </a:xfrm>
          <a:prstGeom prst="rect">
            <a:avLst/>
          </a:prstGeom>
        </p:spPr>
      </p:pic>
      <p:pic>
        <p:nvPicPr>
          <p:cNvPr id="8" name="图片 7"/>
          <p:cNvPicPr>
            <a:picLocks noChangeAspect="1"/>
          </p:cNvPicPr>
          <p:nvPr/>
        </p:nvPicPr>
        <p:blipFill rotWithShape="1">
          <a:blip r:embed="rId5"/>
          <a:srcRect r="19477" b="19510"/>
          <a:stretch/>
        </p:blipFill>
        <p:spPr>
          <a:xfrm>
            <a:off x="457200" y="1109333"/>
            <a:ext cx="1965960" cy="2636354"/>
          </a:xfrm>
          <a:prstGeom prst="rect">
            <a:avLst/>
          </a:prstGeom>
        </p:spPr>
      </p:pic>
      <p:pic>
        <p:nvPicPr>
          <p:cNvPr id="15" name="图片 14"/>
          <p:cNvPicPr>
            <a:picLocks noChangeAspect="1"/>
          </p:cNvPicPr>
          <p:nvPr/>
        </p:nvPicPr>
        <p:blipFill rotWithShape="1">
          <a:blip r:embed="rId6"/>
          <a:srcRect r="20282" b="19963"/>
          <a:stretch/>
        </p:blipFill>
        <p:spPr>
          <a:xfrm>
            <a:off x="3593334" y="1109333"/>
            <a:ext cx="1957332" cy="2636354"/>
          </a:xfrm>
          <a:prstGeom prst="rect">
            <a:avLst/>
          </a:prstGeom>
        </p:spPr>
      </p:pic>
      <p:pic>
        <p:nvPicPr>
          <p:cNvPr id="16" name="图片 15"/>
          <p:cNvPicPr>
            <a:picLocks noChangeAspect="1"/>
          </p:cNvPicPr>
          <p:nvPr/>
        </p:nvPicPr>
        <p:blipFill rotWithShape="1">
          <a:blip r:embed="rId7"/>
          <a:srcRect r="19358" b="19024"/>
          <a:stretch/>
        </p:blipFill>
        <p:spPr>
          <a:xfrm>
            <a:off x="3593334" y="3795116"/>
            <a:ext cx="1992699" cy="2684371"/>
          </a:xfrm>
          <a:prstGeom prst="rect">
            <a:avLst/>
          </a:prstGeom>
        </p:spPr>
      </p:pic>
      <p:cxnSp>
        <p:nvCxnSpPr>
          <p:cNvPr id="18" name="直接箭头连接符 17"/>
          <p:cNvCxnSpPr/>
          <p:nvPr/>
        </p:nvCxnSpPr>
        <p:spPr>
          <a:xfrm>
            <a:off x="2406132" y="2441004"/>
            <a:ext cx="11701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flipV="1">
            <a:off x="2423160" y="5137302"/>
            <a:ext cx="115314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肘形连接符 23"/>
          <p:cNvCxnSpPr>
            <a:stCxn id="15" idx="3"/>
          </p:cNvCxnSpPr>
          <p:nvPr/>
        </p:nvCxnSpPr>
        <p:spPr>
          <a:xfrm>
            <a:off x="5550666" y="2427510"/>
            <a:ext cx="392934" cy="237309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9" name="直接连接符 28"/>
          <p:cNvCxnSpPr>
            <a:stCxn id="16" idx="3"/>
          </p:cNvCxnSpPr>
          <p:nvPr/>
        </p:nvCxnSpPr>
        <p:spPr>
          <a:xfrm>
            <a:off x="5586033" y="5137302"/>
            <a:ext cx="35756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5943600" y="4800600"/>
            <a:ext cx="0" cy="33670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箭头连接符 32"/>
          <p:cNvCxnSpPr/>
          <p:nvPr/>
        </p:nvCxnSpPr>
        <p:spPr>
          <a:xfrm>
            <a:off x="5943600" y="3825523"/>
            <a:ext cx="307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0432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With Reference Image</a:t>
            </a:r>
          </a:p>
        </p:txBody>
      </p:sp>
      <p:sp>
        <p:nvSpPr>
          <p:cNvPr id="5" name="矩形 4"/>
          <p:cNvSpPr/>
          <p:nvPr/>
        </p:nvSpPr>
        <p:spPr>
          <a:xfrm>
            <a:off x="457200" y="1312271"/>
            <a:ext cx="2364750" cy="646331"/>
          </a:xfrm>
          <a:prstGeom prst="rect">
            <a:avLst/>
          </a:prstGeom>
          <a:noFill/>
        </p:spPr>
        <p:txBody>
          <a:bodyPr wrap="none" lIns="91440" tIns="45720" rIns="91440" bIns="45720">
            <a:spAutoFit/>
          </a:bodyPr>
          <a:lstStyle/>
          <a:p>
            <a:pPr algn="ctr"/>
            <a:r>
              <a:rPr lang="en-US" altLang="zh-CN" sz="3600" b="0" cap="none" spc="0" dirty="0" smtClean="0">
                <a:ln w="0"/>
                <a:solidFill>
                  <a:schemeClr val="tx1"/>
                </a:solidFill>
                <a:effectLst>
                  <a:outerShdw blurRad="38100" dist="19050" dir="2700000" algn="tl" rotWithShape="0">
                    <a:schemeClr val="dk1">
                      <a:alpha val="40000"/>
                    </a:schemeClr>
                  </a:outerShdw>
                </a:effectLst>
              </a:rPr>
              <a:t>Procedures:</a:t>
            </a:r>
            <a:endParaRPr lang="zh-CN" altLang="en-US" sz="3600" b="0" cap="none" spc="0" dirty="0">
              <a:ln w="0"/>
              <a:solidFill>
                <a:schemeClr val="tx1"/>
              </a:solidFill>
              <a:effectLst>
                <a:outerShdw blurRad="38100" dist="19050" dir="2700000" algn="tl" rotWithShape="0">
                  <a:schemeClr val="dk1">
                    <a:alpha val="40000"/>
                  </a:schemeClr>
                </a:outerShdw>
              </a:effectLst>
            </a:endParaRPr>
          </a:p>
        </p:txBody>
      </p:sp>
      <p:sp>
        <p:nvSpPr>
          <p:cNvPr id="6" name="文本框 5"/>
          <p:cNvSpPr txBox="1"/>
          <p:nvPr/>
        </p:nvSpPr>
        <p:spPr>
          <a:xfrm>
            <a:off x="548640" y="2367328"/>
            <a:ext cx="7827264" cy="1631216"/>
          </a:xfrm>
          <a:prstGeom prst="rect">
            <a:avLst/>
          </a:prstGeom>
          <a:noFill/>
        </p:spPr>
        <p:txBody>
          <a:bodyPr wrap="square" rtlCol="0">
            <a:spAutoFit/>
          </a:bodyPr>
          <a:lstStyle/>
          <a:p>
            <a:pPr marL="342900" indent="-342900">
              <a:buFont typeface="+mj-lt"/>
              <a:buAutoNum type="arabicPeriod"/>
            </a:pPr>
            <a:r>
              <a:rPr lang="en-US" sz="2000" dirty="0" smtClean="0"/>
              <a:t>Get features points for both images</a:t>
            </a:r>
          </a:p>
          <a:p>
            <a:pPr marL="342900" indent="-342900">
              <a:buFont typeface="+mj-lt"/>
              <a:buAutoNum type="arabicPeriod"/>
            </a:pPr>
            <a:r>
              <a:rPr lang="en-US" sz="2000" dirty="0" smtClean="0"/>
              <a:t>Create intermediate points based on feature points pair of step 1</a:t>
            </a:r>
          </a:p>
          <a:p>
            <a:pPr marL="342900" indent="-342900">
              <a:buFont typeface="+mj-lt"/>
              <a:buAutoNum type="arabicPeriod"/>
            </a:pPr>
            <a:r>
              <a:rPr lang="en-US" sz="2000" dirty="0" smtClean="0"/>
              <a:t>Inverse warping to fill pixels in each triangle of the intermediate image</a:t>
            </a:r>
          </a:p>
          <a:p>
            <a:pPr marL="342900" indent="-342900">
              <a:buFont typeface="+mj-lt"/>
              <a:buAutoNum type="arabicPeriod"/>
            </a:pPr>
            <a:r>
              <a:rPr lang="en-US" sz="2000" dirty="0" smtClean="0"/>
              <a:t>Do inverse warping for both images,</a:t>
            </a:r>
          </a:p>
          <a:p>
            <a:pPr marL="342900" indent="-342900">
              <a:buFont typeface="+mj-lt"/>
              <a:buAutoNum type="arabicPeriod"/>
            </a:pPr>
            <a:r>
              <a:rPr lang="en-US" sz="2000" dirty="0" smtClean="0"/>
              <a:t>Sum up both images according to some percentage</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225" y="701181"/>
            <a:ext cx="3919955" cy="5226606"/>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843" y="662819"/>
            <a:ext cx="3467345" cy="5201018"/>
          </a:xfrm>
          <a:prstGeom prst="rect">
            <a:avLst/>
          </a:prstGeom>
        </p:spPr>
      </p:pic>
    </p:spTree>
    <p:extLst>
      <p:ext uri="{BB962C8B-B14F-4D97-AF65-F5344CB8AC3E}">
        <p14:creationId xmlns:p14="http://schemas.microsoft.com/office/powerpoint/2010/main" val="386460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5"/>
                                        </p:tgtEl>
                                      </p:cBhvr>
                                    </p:animEffect>
                                    <p:set>
                                      <p:cBhvr>
                                        <p:cTn id="11" dur="1" fill="hold">
                                          <p:stCondLst>
                                            <p:cond delay="499"/>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Without Reference Image</a:t>
            </a:r>
            <a:endParaRPr lang="en-US" dirty="0"/>
          </a:p>
        </p:txBody>
      </p:sp>
      <p:pic>
        <p:nvPicPr>
          <p:cNvPr id="6" name="图片 5"/>
          <p:cNvPicPr>
            <a:picLocks noChangeAspect="1"/>
          </p:cNvPicPr>
          <p:nvPr/>
        </p:nvPicPr>
        <p:blipFill>
          <a:blip r:embed="rId3"/>
          <a:stretch>
            <a:fillRect/>
          </a:stretch>
        </p:blipFill>
        <p:spPr>
          <a:xfrm>
            <a:off x="421698" y="1769350"/>
            <a:ext cx="8300603" cy="2279982"/>
          </a:xfrm>
          <a:prstGeom prst="rect">
            <a:avLst/>
          </a:prstGeom>
        </p:spPr>
      </p:pic>
      <p:pic>
        <p:nvPicPr>
          <p:cNvPr id="7" name="图片 6"/>
          <p:cNvPicPr>
            <a:picLocks noChangeAspect="1"/>
          </p:cNvPicPr>
          <p:nvPr/>
        </p:nvPicPr>
        <p:blipFill rotWithShape="1">
          <a:blip r:embed="rId4"/>
          <a:srcRect l="16398" t="-21" r="36280" b="19385"/>
          <a:stretch/>
        </p:blipFill>
        <p:spPr>
          <a:xfrm>
            <a:off x="421698" y="3483864"/>
            <a:ext cx="3332817" cy="2788920"/>
          </a:xfrm>
          <a:prstGeom prst="rect">
            <a:avLst/>
          </a:prstGeom>
        </p:spPr>
      </p:pic>
      <p:pic>
        <p:nvPicPr>
          <p:cNvPr id="10" name="图片 9"/>
          <p:cNvPicPr>
            <a:picLocks noChangeAspect="1"/>
          </p:cNvPicPr>
          <p:nvPr/>
        </p:nvPicPr>
        <p:blipFill>
          <a:blip r:embed="rId5"/>
          <a:stretch>
            <a:fillRect/>
          </a:stretch>
        </p:blipFill>
        <p:spPr>
          <a:xfrm>
            <a:off x="2852637" y="2909341"/>
            <a:ext cx="1704975" cy="390525"/>
          </a:xfrm>
          <a:prstGeom prst="rect">
            <a:avLst/>
          </a:prstGeom>
        </p:spPr>
      </p:pic>
    </p:spTree>
    <p:extLst>
      <p:ext uri="{BB962C8B-B14F-4D97-AF65-F5344CB8AC3E}">
        <p14:creationId xmlns:p14="http://schemas.microsoft.com/office/powerpoint/2010/main" val="1327468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Without Reference Image</a:t>
            </a:r>
          </a:p>
        </p:txBody>
      </p:sp>
      <p:sp>
        <p:nvSpPr>
          <p:cNvPr id="3" name="内容占位符 2"/>
          <p:cNvSpPr>
            <a:spLocks noGrp="1"/>
          </p:cNvSpPr>
          <p:nvPr>
            <p:ph idx="1"/>
          </p:nvPr>
        </p:nvSpPr>
        <p:spPr/>
        <p:txBody>
          <a:bodyPr/>
          <a:lstStyle/>
          <a:p>
            <a:r>
              <a:rPr lang="en-US" dirty="0" smtClean="0"/>
              <a:t>Change position of features slightly</a:t>
            </a:r>
            <a:endParaRPr lang="en-US" dirty="0"/>
          </a:p>
        </p:txBody>
      </p:sp>
      <p:pic>
        <p:nvPicPr>
          <p:cNvPr id="5" name="图片 4"/>
          <p:cNvPicPr>
            <a:picLocks noChangeAspect="1"/>
          </p:cNvPicPr>
          <p:nvPr/>
        </p:nvPicPr>
        <p:blipFill rotWithShape="1">
          <a:blip r:embed="rId3"/>
          <a:srcRect l="16480" t="669" r="36198" b="19197"/>
          <a:stretch/>
        </p:blipFill>
        <p:spPr>
          <a:xfrm>
            <a:off x="987551" y="2770632"/>
            <a:ext cx="3353691" cy="2788920"/>
          </a:xfrm>
          <a:prstGeom prst="rect">
            <a:avLst/>
          </a:prstGeom>
        </p:spPr>
      </p:pic>
      <p:pic>
        <p:nvPicPr>
          <p:cNvPr id="6" name="图片 5"/>
          <p:cNvPicPr>
            <a:picLocks noChangeAspect="1"/>
          </p:cNvPicPr>
          <p:nvPr/>
        </p:nvPicPr>
        <p:blipFill rotWithShape="1">
          <a:blip r:embed="rId4"/>
          <a:srcRect l="16596" t="-167" r="36390" b="19860"/>
          <a:stretch/>
        </p:blipFill>
        <p:spPr>
          <a:xfrm>
            <a:off x="4507991" y="2770632"/>
            <a:ext cx="3324577" cy="2788920"/>
          </a:xfrm>
          <a:prstGeom prst="rect">
            <a:avLst/>
          </a:prstGeom>
        </p:spPr>
      </p:pic>
      <p:sp>
        <p:nvSpPr>
          <p:cNvPr id="7" name="矩形 6"/>
          <p:cNvSpPr/>
          <p:nvPr/>
        </p:nvSpPr>
        <p:spPr>
          <a:xfrm>
            <a:off x="3588508" y="5644801"/>
            <a:ext cx="1838966" cy="923330"/>
          </a:xfrm>
          <a:prstGeom prst="rect">
            <a:avLst/>
          </a:prstGeom>
          <a:noFill/>
        </p:spPr>
        <p:txBody>
          <a:bodyPr wrap="none" lIns="91440" tIns="45720" rIns="91440" bIns="45720">
            <a:spAutoFit/>
          </a:bodyPr>
          <a:lstStyle/>
          <a:p>
            <a:pPr algn="ctr"/>
            <a:r>
              <a:rPr lang="en-US" altLang="zh-CN" sz="5400" dirty="0" smtClean="0">
                <a:ln w="0"/>
                <a:solidFill>
                  <a:schemeClr val="accent1"/>
                </a:solidFill>
                <a:effectLst>
                  <a:outerShdw blurRad="38100" dist="25400" dir="5400000" algn="ctr" rotWithShape="0">
                    <a:srgbClr val="6E747A">
                      <a:alpha val="43000"/>
                    </a:srgbClr>
                  </a:outerShdw>
                </a:effectLst>
              </a:rPr>
              <a:t>Smile</a:t>
            </a:r>
            <a:endParaRPr lang="zh-CN" altLang="en-US" sz="5400" dirty="0">
              <a:ln w="0"/>
              <a:solidFill>
                <a:schemeClr val="accent1"/>
              </a:solidFill>
              <a:effectLst>
                <a:outerShdw blurRad="38100" dist="25400" dir="5400000" algn="ctr" rotWithShape="0">
                  <a:srgbClr val="6E747A">
                    <a:alpha val="43000"/>
                  </a:srgbClr>
                </a:outerShdw>
              </a:effectLst>
            </a:endParaRPr>
          </a:p>
        </p:txBody>
      </p:sp>
      <p:cxnSp>
        <p:nvCxnSpPr>
          <p:cNvPr id="9" name="直接箭头连接符 8"/>
          <p:cNvCxnSpPr/>
          <p:nvPr/>
        </p:nvCxnSpPr>
        <p:spPr>
          <a:xfrm flipH="1" flipV="1">
            <a:off x="2560320" y="4590288"/>
            <a:ext cx="1028188" cy="1417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p:cNvCxnSpPr/>
          <p:nvPr/>
        </p:nvCxnSpPr>
        <p:spPr>
          <a:xfrm flipV="1">
            <a:off x="3588508" y="4517136"/>
            <a:ext cx="2373380" cy="14904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4027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AMU Palette">
      <a:dk1>
        <a:srgbClr val="332C2C"/>
      </a:dk1>
      <a:lt1>
        <a:sysClr val="window" lastClr="FFFFFF"/>
      </a:lt1>
      <a:dk2>
        <a:srgbClr val="565252"/>
      </a:dk2>
      <a:lt2>
        <a:srgbClr val="D9D9D9"/>
      </a:lt2>
      <a:accent1>
        <a:srgbClr val="500000"/>
      </a:accent1>
      <a:accent2>
        <a:srgbClr val="1D3362"/>
      </a:accent2>
      <a:accent3>
        <a:srgbClr val="FFFFFF"/>
      </a:accent3>
      <a:accent4>
        <a:srgbClr val="D0D0D0"/>
      </a:accent4>
      <a:accent5>
        <a:srgbClr val="444040"/>
      </a:accent5>
      <a:accent6>
        <a:srgbClr val="000000"/>
      </a:accent6>
      <a:hlink>
        <a:srgbClr val="500000"/>
      </a:hlink>
      <a:folHlink>
        <a:srgbClr val="B0AFA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777</TotalTime>
  <Words>449</Words>
  <Application>Microsoft Office PowerPoint</Application>
  <PresentationFormat>全屏显示(4:3)</PresentationFormat>
  <Paragraphs>50</Paragraphs>
  <Slides>11</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Frutiger LT Std 55 Roman</vt:lpstr>
      <vt:lpstr>宋体</vt:lpstr>
      <vt:lpstr>Arial</vt:lpstr>
      <vt:lpstr>Calibri</vt:lpstr>
      <vt:lpstr>Times New Roman</vt:lpstr>
      <vt:lpstr>Office Theme</vt:lpstr>
      <vt:lpstr>Human Facial Expression Modification</vt:lpstr>
      <vt:lpstr>Outline</vt:lpstr>
      <vt:lpstr>Introduction</vt:lpstr>
      <vt:lpstr>Introduction</vt:lpstr>
      <vt:lpstr>Method</vt:lpstr>
      <vt:lpstr>With Reference Image</vt:lpstr>
      <vt:lpstr>With Reference Image</vt:lpstr>
      <vt:lpstr>Without Reference Image</vt:lpstr>
      <vt:lpstr>Without Reference Image</vt:lpstr>
      <vt:lpstr>Demo</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Difan Chen</cp:lastModifiedBy>
  <cp:revision>90</cp:revision>
  <dcterms:created xsi:type="dcterms:W3CDTF">2012-12-04T20:42:30Z</dcterms:created>
  <dcterms:modified xsi:type="dcterms:W3CDTF">2014-12-04T18:45:49Z</dcterms:modified>
</cp:coreProperties>
</file>